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7"/>
  </p:notesMasterIdLst>
  <p:handoutMasterIdLst>
    <p:handoutMasterId r:id="rId78"/>
  </p:handoutMasterIdLst>
  <p:sldIdLst>
    <p:sldId id="301" r:id="rId2"/>
    <p:sldId id="302" r:id="rId3"/>
    <p:sldId id="345" r:id="rId4"/>
    <p:sldId id="346" r:id="rId5"/>
    <p:sldId id="322" r:id="rId6"/>
    <p:sldId id="323" r:id="rId7"/>
    <p:sldId id="324" r:id="rId8"/>
    <p:sldId id="347" r:id="rId9"/>
    <p:sldId id="348" r:id="rId10"/>
    <p:sldId id="349" r:id="rId11"/>
    <p:sldId id="350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43" r:id="rId42"/>
    <p:sldId id="344" r:id="rId43"/>
    <p:sldId id="335" r:id="rId44"/>
    <p:sldId id="336" r:id="rId45"/>
    <p:sldId id="353" r:id="rId46"/>
    <p:sldId id="354" r:id="rId47"/>
    <p:sldId id="355" r:id="rId48"/>
    <p:sldId id="356" r:id="rId49"/>
    <p:sldId id="357" r:id="rId50"/>
    <p:sldId id="358" r:id="rId51"/>
    <p:sldId id="359" r:id="rId52"/>
    <p:sldId id="360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8" r:id="rId61"/>
    <p:sldId id="369" r:id="rId62"/>
    <p:sldId id="370" r:id="rId63"/>
    <p:sldId id="371" r:id="rId64"/>
    <p:sldId id="372" r:id="rId65"/>
    <p:sldId id="373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381" r:id="rId74"/>
    <p:sldId id="383" r:id="rId75"/>
    <p:sldId id="385" r:id="rId76"/>
  </p:sldIdLst>
  <p:sldSz cx="10080625" cy="7559675"/>
  <p:notesSz cx="7772400" cy="10058400"/>
  <p:defaultTextStyle>
    <a:defPPr>
      <a:defRPr lang="en-US"/>
    </a:defPPr>
    <a:lvl1pPr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5613" indent="1588"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2813" indent="1588"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0013" indent="1588"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7213" indent="1588" algn="l" defTabSz="91281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756" y="90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3438" cy="503238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0"/>
          <a:lstStyle>
            <a:defPPr lvl="0">
              <a:buSzPct val="45000"/>
              <a:buFont typeface="StarSymbol"/>
              <a:buNone/>
            </a:defPPr>
            <a:lvl1pPr lvl="0" defTabSz="914305" fontAlgn="auto"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None/>
              <a:defRPr sz="1400">
                <a:latin typeface="Arial" pitchFamily="18"/>
                <a:ea typeface="Microsoft YaHei" pitchFamily="2"/>
                <a:cs typeface="Mangal" pitchFamily="2"/>
              </a:defRPr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defRPr sz="1400"/>
            </a:pPr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8963" y="0"/>
            <a:ext cx="3373437" cy="503238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0"/>
          <a:lstStyle>
            <a:defPPr lvl="0">
              <a:buSzPct val="45000"/>
              <a:buFont typeface="StarSymbol"/>
              <a:buNone/>
            </a:defPPr>
            <a:lvl1pPr lvl="0" algn="r" defTabSz="914305" fontAlgn="auto"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None/>
              <a:defRPr sz="1400">
                <a:latin typeface="Arial" pitchFamily="18"/>
                <a:ea typeface="Microsoft YaHei" pitchFamily="2"/>
                <a:cs typeface="Mangal" pitchFamily="2"/>
              </a:defRPr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defRPr sz="1400"/>
            </a:pPr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163"/>
            <a:ext cx="3373438" cy="503237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0"/>
          <a:lstStyle>
            <a:defPPr lvl="0">
              <a:buSzPct val="45000"/>
              <a:buFont typeface="StarSymbol"/>
              <a:buNone/>
            </a:defPPr>
            <a:lvl1pPr lvl="0" defTabSz="914305" fontAlgn="auto" hangingPunct="0"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None/>
              <a:defRPr sz="1400">
                <a:latin typeface="Arial" pitchFamily="18"/>
                <a:ea typeface="Microsoft YaHei" pitchFamily="2"/>
                <a:cs typeface="Mangal" pitchFamily="2"/>
              </a:defRPr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defRPr sz="1400"/>
            </a:pPr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8963" y="9555163"/>
            <a:ext cx="3373437" cy="5032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numCol="1" anchor="b" anchorCtr="0" compatLnSpc="1">
            <a:prstTxWarp prst="textNoShape">
              <a:avLst/>
            </a:prstTxWarp>
          </a:bodyPr>
          <a:lstStyle>
            <a:lvl1pPr algn="r" hangingPunct="0">
              <a:buSzPct val="45000"/>
              <a:buFont typeface="StarSymbol"/>
              <a:buNone/>
              <a:defRPr sz="1400">
                <a:latin typeface="Calibri" panose="020F0502020204030204" pitchFamily="34" charset="0"/>
              </a:defRPr>
            </a:lvl1pPr>
          </a:lstStyle>
          <a:p>
            <a:fld id="{02EF35AE-7025-4CF0-A09F-7179F6969548}" type="slidenum">
              <a:rPr lang="en-US" altLang="en-US"/>
              <a:pPr/>
              <a:t>‹#›</a:t>
            </a:fld>
            <a:endParaRPr lang="en-US" altLang="en-US">
              <a:latin typeface="Arial" panose="020B0604020202020204" pitchFamily="34" charset="0"/>
              <a:ea typeface="Microsoft YaHei" panose="020B0503020204020204" pitchFamily="34" charset="-122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8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875" y="4776788"/>
            <a:ext cx="6216650" cy="45259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endParaRPr lang="en-US" noProof="0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3438" cy="5032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defTabSz="914305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8963" y="0"/>
            <a:ext cx="3373437" cy="5032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algn="r" defTabSz="914305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163"/>
            <a:ext cx="3373438" cy="5032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lvl="0" defTabSz="914305" rtl="0" fontAlgn="auto" hangingPunc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8963" y="9555163"/>
            <a:ext cx="3373437" cy="5032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hangingPunct="0">
              <a:defRPr sz="1400">
                <a:latin typeface="Times New Roman" panose="02020603050405020304" pitchFamily="18" charset="0"/>
                <a:ea typeface="Lucida Sans Unicode" panose="020B0602030504020204" pitchFamily="34" charset="0"/>
                <a:cs typeface="Tahoma" panose="020B0604030504040204" pitchFamily="34" charset="0"/>
              </a:defRPr>
            </a:lvl1pPr>
          </a:lstStyle>
          <a:p>
            <a:fld id="{171B6801-910A-4A89-9473-5E38D0DFE8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404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00" indent="-215900" algn="l" rtl="0" eaLnBrk="0" fontAlgn="base" hangingPunct="0">
      <a:spcBef>
        <a:spcPct val="30000"/>
      </a:spcBef>
      <a:spcAft>
        <a:spcPct val="0"/>
      </a:spcAft>
      <a:defRPr lang="en-US" sz="2000" kern="1200">
        <a:solidFill>
          <a:schemeClr val="tx1"/>
        </a:solidFill>
        <a:latin typeface="Arial" pitchFamily="18"/>
        <a:ea typeface="Microsoft YaHei" pitchFamily="2"/>
        <a:cs typeface="Mangal" pitchFamily="2"/>
      </a:defRPr>
    </a:lvl1pPr>
    <a:lvl2pPr marL="742950" indent="-285750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icrosoft YaHei" pitchFamily="34" charset="-122"/>
        <a:cs typeface="+mn-cs"/>
      </a:defRPr>
    </a:lvl2pPr>
    <a:lvl3pPr marL="1143000" indent="-228600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icrosoft YaHei" pitchFamily="34" charset="-122"/>
        <a:cs typeface="+mn-cs"/>
      </a:defRPr>
    </a:lvl3pPr>
    <a:lvl4pPr marL="1600200" indent="-228600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icrosoft YaHei" pitchFamily="34" charset="-122"/>
        <a:cs typeface="+mn-cs"/>
      </a:defRPr>
    </a:lvl4pPr>
    <a:lvl5pPr marL="2057400" indent="-228600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icrosoft YaHei" pitchFamily="34" charset="-122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6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1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0E53D-76A1-470A-90BD-CD138C9DA3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01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DB35CC-904E-457E-B6D0-F95159431D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478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568A31-279A-4098-B39B-21F39D184C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201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0185AC-080A-420A-AFF7-8B1EFF51F2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0608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AE3B53-4A7D-4F87-B243-3CF3DDF11A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4929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F9E4F3-CEAD-4FBB-9088-D309229E62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8080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503972" indent="0">
              <a:buNone/>
              <a:defRPr sz="2200" b="1"/>
            </a:lvl2pPr>
            <a:lvl3pPr marL="1007943" indent="0">
              <a:buNone/>
              <a:defRPr sz="2000" b="1"/>
            </a:lvl3pPr>
            <a:lvl4pPr marL="1511915" indent="0">
              <a:buNone/>
              <a:defRPr sz="1800" b="1"/>
            </a:lvl4pPr>
            <a:lvl5pPr marL="2015886" indent="0">
              <a:buNone/>
              <a:defRPr sz="1800" b="1"/>
            </a:lvl5pPr>
            <a:lvl6pPr marL="2519858" indent="0">
              <a:buNone/>
              <a:defRPr sz="1800" b="1"/>
            </a:lvl6pPr>
            <a:lvl7pPr marL="3023829" indent="0">
              <a:buNone/>
              <a:defRPr sz="1800" b="1"/>
            </a:lvl7pPr>
            <a:lvl8pPr marL="3527801" indent="0">
              <a:buNone/>
              <a:defRPr sz="1800" b="1"/>
            </a:lvl8pPr>
            <a:lvl9pPr marL="4031772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503972" indent="0">
              <a:buNone/>
              <a:defRPr sz="2200" b="1"/>
            </a:lvl2pPr>
            <a:lvl3pPr marL="1007943" indent="0">
              <a:buNone/>
              <a:defRPr sz="2000" b="1"/>
            </a:lvl3pPr>
            <a:lvl4pPr marL="1511915" indent="0">
              <a:buNone/>
              <a:defRPr sz="1800" b="1"/>
            </a:lvl4pPr>
            <a:lvl5pPr marL="2015886" indent="0">
              <a:buNone/>
              <a:defRPr sz="1800" b="1"/>
            </a:lvl5pPr>
            <a:lvl6pPr marL="2519858" indent="0">
              <a:buNone/>
              <a:defRPr sz="1800" b="1"/>
            </a:lvl6pPr>
            <a:lvl7pPr marL="3023829" indent="0">
              <a:buNone/>
              <a:defRPr sz="1800" b="1"/>
            </a:lvl7pPr>
            <a:lvl8pPr marL="3527801" indent="0">
              <a:buNone/>
              <a:defRPr sz="1800" b="1"/>
            </a:lvl8pPr>
            <a:lvl9pPr marL="4031772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E463FA-FDB3-498B-A314-41F67163EB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848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565EEA-BCC5-4741-AB03-4B5FF79589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7792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D0671F-3DD9-490F-AC98-7B202B134A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0059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00"/>
            </a:lvl1pPr>
            <a:lvl2pPr marL="503972" indent="0">
              <a:buNone/>
              <a:defRPr sz="1300"/>
            </a:lvl2pPr>
            <a:lvl3pPr marL="1007943" indent="0">
              <a:buNone/>
              <a:defRPr sz="1100"/>
            </a:lvl3pPr>
            <a:lvl4pPr marL="1511915" indent="0">
              <a:buNone/>
              <a:defRPr sz="1000"/>
            </a:lvl4pPr>
            <a:lvl5pPr marL="2015886" indent="0">
              <a:buNone/>
              <a:defRPr sz="1000"/>
            </a:lvl5pPr>
            <a:lvl6pPr marL="2519858" indent="0">
              <a:buNone/>
              <a:defRPr sz="1000"/>
            </a:lvl6pPr>
            <a:lvl7pPr marL="3023829" indent="0">
              <a:buNone/>
              <a:defRPr sz="1000"/>
            </a:lvl7pPr>
            <a:lvl8pPr marL="3527801" indent="0">
              <a:buNone/>
              <a:defRPr sz="1000"/>
            </a:lvl8pPr>
            <a:lvl9pPr marL="4031772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8F82D9-0926-465E-A407-7C0E3AF477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8255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 rtlCol="0">
            <a:normAutofit/>
          </a:bodyPr>
          <a:lstStyle>
            <a:lvl1pPr marL="0" indent="0">
              <a:buNone/>
              <a:defRPr sz="3500"/>
            </a:lvl1pPr>
            <a:lvl2pPr marL="503972" indent="0">
              <a:buNone/>
              <a:defRPr sz="3100"/>
            </a:lvl2pPr>
            <a:lvl3pPr marL="1007943" indent="0">
              <a:buNone/>
              <a:defRPr sz="2600"/>
            </a:lvl3pPr>
            <a:lvl4pPr marL="1511915" indent="0">
              <a:buNone/>
              <a:defRPr sz="2200"/>
            </a:lvl4pPr>
            <a:lvl5pPr marL="2015886" indent="0">
              <a:buNone/>
              <a:defRPr sz="2200"/>
            </a:lvl5pPr>
            <a:lvl6pPr marL="2519858" indent="0">
              <a:buNone/>
              <a:defRPr sz="2200"/>
            </a:lvl6pPr>
            <a:lvl7pPr marL="3023829" indent="0">
              <a:buNone/>
              <a:defRPr sz="2200"/>
            </a:lvl7pPr>
            <a:lvl8pPr marL="3527801" indent="0">
              <a:buNone/>
              <a:defRPr sz="2200"/>
            </a:lvl8pPr>
            <a:lvl9pPr marL="4031772" indent="0">
              <a:buNone/>
              <a:defRPr sz="22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00"/>
            </a:lvl1pPr>
            <a:lvl2pPr marL="503972" indent="0">
              <a:buNone/>
              <a:defRPr sz="1300"/>
            </a:lvl2pPr>
            <a:lvl3pPr marL="1007943" indent="0">
              <a:buNone/>
              <a:defRPr sz="1100"/>
            </a:lvl3pPr>
            <a:lvl4pPr marL="1511915" indent="0">
              <a:buNone/>
              <a:defRPr sz="1000"/>
            </a:lvl4pPr>
            <a:lvl5pPr marL="2015886" indent="0">
              <a:buNone/>
              <a:defRPr sz="1000"/>
            </a:lvl5pPr>
            <a:lvl6pPr marL="2519858" indent="0">
              <a:buNone/>
              <a:defRPr sz="1000"/>
            </a:lvl6pPr>
            <a:lvl7pPr marL="3023829" indent="0">
              <a:buNone/>
              <a:defRPr sz="1000"/>
            </a:lvl7pPr>
            <a:lvl8pPr marL="3527801" indent="0">
              <a:buNone/>
              <a:defRPr sz="1000"/>
            </a:lvl8pPr>
            <a:lvl9pPr marL="4031772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5243CC-1231-4A12-993E-C18E95934E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995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3238" y="303213"/>
            <a:ext cx="9074150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94" tIns="50397" rIns="100794" bIns="5039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3238" y="1763713"/>
            <a:ext cx="9074150" cy="498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94" tIns="50397" rIns="100794" bIns="503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3238" y="7007225"/>
            <a:ext cx="2352675" cy="401638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 defTabSz="914305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ctr" defTabSz="914305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713" y="7007225"/>
            <a:ext cx="2352675" cy="401638"/>
          </a:xfrm>
          <a:prstGeom prst="rect">
            <a:avLst/>
          </a:prstGeom>
        </p:spPr>
        <p:txBody>
          <a:bodyPr vert="horz" wrap="square" lIns="100794" tIns="50397" rIns="100794" bIns="50397" numCol="1" anchor="ctr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B254FEA0-F5CC-4E41-B837-4BC955F81FF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1006475" rtl="0" eaLnBrk="0" fontAlgn="base" hangingPunct="0">
        <a:spcBef>
          <a:spcPct val="0"/>
        </a:spcBef>
        <a:spcAft>
          <a:spcPct val="0"/>
        </a:spcAft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006475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34" charset="0"/>
        </a:defRPr>
      </a:lvl2pPr>
      <a:lvl3pPr algn="ctr" defTabSz="1006475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34" charset="0"/>
        </a:defRPr>
      </a:lvl3pPr>
      <a:lvl4pPr algn="ctr" defTabSz="1006475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34" charset="0"/>
        </a:defRPr>
      </a:lvl4pPr>
      <a:lvl5pPr algn="ctr" defTabSz="1006475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34" charset="0"/>
        </a:defRPr>
      </a:lvl5pPr>
      <a:lvl6pPr marL="457200" algn="ctr" defTabSz="1006475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34" charset="0"/>
        </a:defRPr>
      </a:lvl6pPr>
      <a:lvl7pPr marL="914400" algn="ctr" defTabSz="1006475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34" charset="0"/>
        </a:defRPr>
      </a:lvl7pPr>
      <a:lvl8pPr marL="1371600" algn="ctr" defTabSz="1006475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34" charset="0"/>
        </a:defRPr>
      </a:lvl8pPr>
      <a:lvl9pPr marL="1828800" algn="ctr" defTabSz="1006475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itchFamily="34" charset="0"/>
        </a:defRPr>
      </a:lvl9pPr>
    </p:titleStyle>
    <p:bodyStyle>
      <a:lvl1pPr marL="377825" indent="-377825" algn="l" defTabSz="10064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7563" indent="-314325" algn="l" defTabSz="10064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250825" algn="l" defTabSz="10064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713" indent="-250825" algn="l" defTabSz="10064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6950" indent="-250825" algn="l" defTabSz="10064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phet.colorado.edu/en/simulation/projectile-motion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phet.colorado.edu/sims/html/gravity-and-orbits/latest/gravity-and-orbits_en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gif"/><Relationship Id="rId4" Type="http://schemas.openxmlformats.org/officeDocument/2006/relationships/image" Target="../media/image51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9wQVIEdKh8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3"/>
          <p:cNvSpPr txBox="1">
            <a:spLocks noChangeArrowheads="1"/>
          </p:cNvSpPr>
          <p:nvPr/>
        </p:nvSpPr>
        <p:spPr bwMode="auto">
          <a:xfrm>
            <a:off x="0" y="420688"/>
            <a:ext cx="10080625" cy="133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 2210</a:t>
            </a: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# 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7" name="TextBox 8"/>
          <p:cNvSpPr txBox="1">
            <a:spLocks noChangeArrowheads="1"/>
          </p:cNvSpPr>
          <p:nvPr/>
        </p:nvSpPr>
        <p:spPr bwMode="auto">
          <a:xfrm>
            <a:off x="7364" y="3363119"/>
            <a:ext cx="10080625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794" tIns="50397" rIns="100794" bIns="5039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Vern Hart PhD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vhart@uvu.edu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8" name="TextBox 3"/>
          <p:cNvSpPr txBox="1">
            <a:spLocks noChangeArrowheads="1"/>
          </p:cNvSpPr>
          <p:nvPr/>
        </p:nvSpPr>
        <p:spPr bwMode="auto">
          <a:xfrm>
            <a:off x="1" y="5629275"/>
            <a:ext cx="6640512" cy="194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794" tIns="50397" rIns="100794" bIns="5039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 can calculate the motion of heavenly 	bodies, 	but not the madness of people.”</a:t>
            </a:r>
            <a:endParaRPr lang="en-US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</a:p>
          <a:p>
            <a:pPr eaLnBrk="1" hangingPunct="1"/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</a:t>
            </a:r>
            <a:r>
              <a:rPr lang="en-US" alt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-Isaac Newton</a:t>
            </a:r>
            <a:endParaRPr lang="en-US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</a:p>
        </p:txBody>
      </p:sp>
      <p:pic>
        <p:nvPicPr>
          <p:cNvPr id="1026" name="Picture 2" descr="Image result for isaac new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312" y="4922837"/>
            <a:ext cx="2967804" cy="24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579437"/>
            <a:ext cx="10080625" cy="71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Why not this?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>
                <a:spLocks noChangeArrowheads="1"/>
              </p:cNvSpPr>
              <p:nvPr/>
            </p:nvSpPr>
            <p:spPr bwMode="auto">
              <a:xfrm>
                <a:off x="11112" y="2027237"/>
                <a:ext cx="10080625" cy="7502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00794" tIns="50397" rIns="100794" bIns="50397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40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𝑟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(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)</m:t>
                          </m:r>
                        </m:e>
                      </m:acc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40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40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𝑧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(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𝑡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sz="40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4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12" y="2027237"/>
                <a:ext cx="10080625" cy="7502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>
                <a:spLocks noChangeArrowheads="1"/>
              </p:cNvSpPr>
              <p:nvPr/>
            </p:nvSpPr>
            <p:spPr bwMode="auto">
              <a:xfrm>
                <a:off x="11112" y="3615472"/>
                <a:ext cx="10080625" cy="1307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00794" tIns="50397" rIns="100794" bIns="50397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40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𝑣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(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)</m:t>
                          </m:r>
                        </m:e>
                      </m:acc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40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0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40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40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40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0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40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40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40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4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12" y="3615472"/>
                <a:ext cx="10080625" cy="1307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>
                <a:spLocks noChangeArrowheads="1"/>
              </p:cNvSpPr>
              <p:nvPr/>
            </p:nvSpPr>
            <p:spPr bwMode="auto">
              <a:xfrm>
                <a:off x="11112" y="5605738"/>
                <a:ext cx="10080625" cy="13744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00794" tIns="50397" rIns="100794" bIns="50397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40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𝑎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(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𝑡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)</m:t>
                          </m:r>
                        </m:e>
                      </m:acc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40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0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40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40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40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en-US" sz="40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0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40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40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4000" i="1" dirty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en-US" sz="40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4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12" y="5605738"/>
                <a:ext cx="10080625" cy="13744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85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198437"/>
            <a:ext cx="10080625" cy="71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Try it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-1723" y="1417637"/>
            <a:ext cx="10080625" cy="471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Suppose the position of a particle is given by the following vector function: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-1" y="2713037"/>
                <a:ext cx="10080625" cy="611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=8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+4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713037"/>
                <a:ext cx="10080625" cy="6111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4008437"/>
            <a:ext cx="10080625" cy="471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Find the acceleration of the particle after 3 seconds.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03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0080625" cy="8049126"/>
            <a:chOff x="1613043" y="1759252"/>
            <a:chExt cx="6585735" cy="4930501"/>
          </a:xfrm>
        </p:grpSpPr>
        <p:pic>
          <p:nvPicPr>
            <p:cNvPr id="4098" name="Picture 2" descr="http://stream1.gifsoup.com/view2/3331020/human-cannonball-o.gif"/>
            <p:cNvPicPr>
              <a:picLocks noChangeAspect="1" noChangeArrowheads="1" noCrop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24780" y="1759252"/>
              <a:ext cx="6573998" cy="4930501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613043" y="6411074"/>
              <a:ext cx="6585734" cy="2671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0" y="236300"/>
            <a:ext cx="1008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What is a projectile?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804737"/>
            <a:ext cx="1008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Any object which is launched and continues due to its own inertia.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30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344778"/>
            <a:ext cx="10080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Note:</a:t>
            </a:r>
            <a:r>
              <a:rPr lang="en-US" sz="2600" dirty="0" smtClean="0"/>
              <a:t>  Gravity doesn’t have to be involved in projectile motion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93016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lanetsforkids.org/images/comet-for-kids.jpg"/>
          <p:cNvPicPr>
            <a:picLocks noChangeAspect="1" noChangeArrowheads="1"/>
          </p:cNvPicPr>
          <p:nvPr/>
        </p:nvPicPr>
        <p:blipFill>
          <a:blip r:embed="rId2" cstate="print"/>
          <a:srcRect l="1432" t="2383" r="1533" b="2149"/>
          <a:stretch>
            <a:fillRect/>
          </a:stretch>
        </p:blipFill>
        <p:spPr bwMode="auto">
          <a:xfrm>
            <a:off x="-1" y="0"/>
            <a:ext cx="10080625" cy="75596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0"/>
            <a:ext cx="10080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Is this a projectile?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931127"/>
            <a:ext cx="10080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Yes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067232"/>
            <a:ext cx="10080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Why?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0585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://www.hdwallpapersplus.com/wp-content/uploads/2012/10/missile.jpeg"/>
          <p:cNvPicPr>
            <a:picLocks noChangeAspect="1" noChangeArrowheads="1"/>
          </p:cNvPicPr>
          <p:nvPr/>
        </p:nvPicPr>
        <p:blipFill>
          <a:blip r:embed="rId2" cstate="print"/>
          <a:srcRect r="1754"/>
          <a:stretch>
            <a:fillRect/>
          </a:stretch>
        </p:blipFill>
        <p:spPr bwMode="auto">
          <a:xfrm>
            <a:off x="1275347" y="0"/>
            <a:ext cx="7712242" cy="757860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0"/>
            <a:ext cx="10080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Is this a projectile?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931127"/>
            <a:ext cx="10080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No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067232"/>
            <a:ext cx="10080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Why not?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3826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93294"/>
            <a:ext cx="10080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Then why do we always study projectiles with gravity?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462463"/>
            <a:ext cx="10080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We live on Earth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130842"/>
            <a:ext cx="10080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Without gravity, projectiles are super boring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0411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rookery.s3.amazonaws.com/883500/883642_81f6_625x1000.jpg"/>
          <p:cNvPicPr>
            <a:picLocks noChangeAspect="1" noChangeArrowheads="1"/>
          </p:cNvPicPr>
          <p:nvPr/>
        </p:nvPicPr>
        <p:blipFill>
          <a:blip r:embed="rId2" cstate="print"/>
          <a:srcRect t="1095" b="33934"/>
          <a:stretch>
            <a:fillRect/>
          </a:stretch>
        </p:blipFill>
        <p:spPr bwMode="auto">
          <a:xfrm>
            <a:off x="-24064" y="2791326"/>
            <a:ext cx="10104689" cy="476834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0"/>
            <a:ext cx="10080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See what I mean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637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://www.cranekalmanbrighton.com/photographers/terry-o'neill/images/TO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7182" y="0"/>
            <a:ext cx="7573443" cy="7559675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 flipH="1" flipV="1">
            <a:off x="1" y="709864"/>
            <a:ext cx="7375357" cy="6232357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" y="0"/>
            <a:ext cx="70986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Straight lines are super boring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4312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firstmedok.com/sites/firstmedok.com/files/event/image/advance-golf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076727" cy="755967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" y="0"/>
            <a:ext cx="10080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Curves are far more interesting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 flipH="1">
            <a:off x="6497051" y="745958"/>
            <a:ext cx="1973180" cy="5630779"/>
          </a:xfrm>
          <a:custGeom>
            <a:avLst/>
            <a:gdLst>
              <a:gd name="connsiteX0" fmla="*/ 3380873 w 3380873"/>
              <a:gd name="connsiteY0" fmla="*/ 5612732 h 5612732"/>
              <a:gd name="connsiteX1" fmla="*/ 1106905 w 3380873"/>
              <a:gd name="connsiteY1" fmla="*/ 354932 h 5612732"/>
              <a:gd name="connsiteX2" fmla="*/ 0 w 3380873"/>
              <a:gd name="connsiteY2" fmla="*/ 3483142 h 561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0873" h="5612732">
                <a:moveTo>
                  <a:pt x="3380873" y="5612732"/>
                </a:moveTo>
                <a:cubicBezTo>
                  <a:pt x="2525628" y="3161298"/>
                  <a:pt x="1670384" y="709864"/>
                  <a:pt x="1106905" y="354932"/>
                </a:cubicBezTo>
                <a:cubicBezTo>
                  <a:pt x="543426" y="0"/>
                  <a:pt x="0" y="3483142"/>
                  <a:pt x="0" y="3483142"/>
                </a:cubicBezTo>
              </a:path>
            </a:pathLst>
          </a:cu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11842" y="2033337"/>
            <a:ext cx="1876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Dang it!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9642" y="3160294"/>
            <a:ext cx="1876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Dr. ♥  →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4800" y="3918285"/>
            <a:ext cx="1876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My leg!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12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192088"/>
            <a:ext cx="10080625" cy="71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POD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-1" y="1551496"/>
            <a:ext cx="10080625" cy="1579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 cannonball is launched with an initial velocity of 30 m/s at an angle of 26</a:t>
            </a:r>
            <a:r>
              <a:rPr lang="en-US" sz="3200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.  Find its initial velocity in the x and y directions.</a:t>
            </a:r>
            <a:endParaRPr lang="en-US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316480" y="5084064"/>
            <a:ext cx="3401568" cy="19872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://4.bp.blogspot.com/-x4aehGtt6TA/T6MkJZfqGFI/AAAAAAAAAKk/-3RfFU1ACjU/s400/GatewayArch_sma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429000" cy="2571751"/>
          </a:xfrm>
          <a:prstGeom prst="rect">
            <a:avLst/>
          </a:prstGeom>
          <a:noFill/>
        </p:spPr>
      </p:pic>
      <p:pic>
        <p:nvPicPr>
          <p:cNvPr id="38920" name="Picture 8" descr="http://www.sol.de/storage/pic/home/titelseite/aufmacherfotos/1759325_1_McDonalds.jpg?version=129295255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6134" y="0"/>
            <a:ext cx="4867275" cy="3552825"/>
          </a:xfrm>
          <a:prstGeom prst="rect">
            <a:avLst/>
          </a:prstGeom>
          <a:noFill/>
        </p:spPr>
      </p:pic>
      <p:pic>
        <p:nvPicPr>
          <p:cNvPr id="38922" name="Picture 10" descr="http://4.bp.blogspot.com/_zzc8tXHGvPM/TJAQ6qHnWtI/AAAAAAAAAAk/O8gCLA7kdBs/s1600/parabola+in+worl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520532"/>
            <a:ext cx="4286250" cy="2924176"/>
          </a:xfrm>
          <a:prstGeom prst="rect">
            <a:avLst/>
          </a:prstGeom>
          <a:noFill/>
        </p:spPr>
      </p:pic>
      <p:pic>
        <p:nvPicPr>
          <p:cNvPr id="38924" name="Picture 12" descr="http://promitheas.iacm.forth.gr/lm/wp-content/uploads/2010/10/parabola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273674"/>
            <a:ext cx="3048000" cy="2286001"/>
          </a:xfrm>
          <a:prstGeom prst="rect">
            <a:avLst/>
          </a:prstGeom>
          <a:noFill/>
        </p:spPr>
      </p:pic>
      <p:pic>
        <p:nvPicPr>
          <p:cNvPr id="38926" name="Picture 14" descr="http://mathforum.org/mathimages/imgUpload/Blue-aerial-shell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84480" y="0"/>
            <a:ext cx="3696145" cy="3549316"/>
          </a:xfrm>
          <a:prstGeom prst="rect">
            <a:avLst/>
          </a:prstGeom>
          <a:noFill/>
        </p:spPr>
      </p:pic>
      <p:pic>
        <p:nvPicPr>
          <p:cNvPr id="38928" name="Picture 16" descr="http://i1.trekearth.com/photos/83066/p17200661_bern_bridge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3989" y="4599905"/>
            <a:ext cx="3946358" cy="2959769"/>
          </a:xfrm>
          <a:prstGeom prst="rect">
            <a:avLst/>
          </a:prstGeom>
          <a:noFill/>
        </p:spPr>
      </p:pic>
      <p:pic>
        <p:nvPicPr>
          <p:cNvPr id="38930" name="Picture 18" descr="http://idlewords.com/images/Perito%20Moreno/thumbs/boom_zoom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98231" y="4884821"/>
            <a:ext cx="3582393" cy="2674854"/>
          </a:xfrm>
          <a:prstGeom prst="rect">
            <a:avLst/>
          </a:prstGeom>
          <a:noFill/>
        </p:spPr>
      </p:pic>
      <p:pic>
        <p:nvPicPr>
          <p:cNvPr id="38932" name="Picture 20" descr="http://archrecord.construction.com/news/images/070315lax1lg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91281" y="2085555"/>
            <a:ext cx="3810000" cy="2886076"/>
          </a:xfrm>
          <a:prstGeom prst="rect">
            <a:avLst/>
          </a:prstGeom>
          <a:noFill/>
        </p:spPr>
      </p:pic>
      <p:pic>
        <p:nvPicPr>
          <p:cNvPr id="38934" name="Picture 22" descr="http://101qs-media.s3.amazonaws.com/largethumbs/249-eight-parabolas.jpg"/>
          <p:cNvPicPr>
            <a:picLocks noChangeAspect="1" noChangeArrowheads="1"/>
          </p:cNvPicPr>
          <p:nvPr/>
        </p:nvPicPr>
        <p:blipFill>
          <a:blip r:embed="rId10" cstate="print"/>
          <a:srcRect t="6210" b="5693"/>
          <a:stretch>
            <a:fillRect/>
          </a:stretch>
        </p:blipFill>
        <p:spPr bwMode="auto">
          <a:xfrm>
            <a:off x="6352674" y="3132974"/>
            <a:ext cx="3727951" cy="2052637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2406316" y="7067232"/>
            <a:ext cx="45840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Nature absolutely loves them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8428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00806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The trajectory of every free-moving object in a conservative force field traces the path of a…</a:t>
            </a:r>
            <a:endParaRPr lang="en-US" sz="2600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1315286"/>
            <a:ext cx="10080625" cy="6244389"/>
            <a:chOff x="0" y="1315286"/>
            <a:chExt cx="10080625" cy="6244389"/>
          </a:xfrm>
        </p:grpSpPr>
        <p:pic>
          <p:nvPicPr>
            <p:cNvPr id="39938" name="Picture 2" descr="http://www.math.utah.edu/online/1010/parabolas/prob/parabolas.gif"/>
            <p:cNvPicPr>
              <a:picLocks noChangeAspect="1" noChangeArrowheads="1"/>
            </p:cNvPicPr>
            <p:nvPr/>
          </p:nvPicPr>
          <p:blipFill>
            <a:blip r:embed="rId2" cstate="print"/>
            <a:srcRect t="9057" b="8328"/>
            <a:stretch>
              <a:fillRect/>
            </a:stretch>
          </p:blipFill>
          <p:spPr bwMode="auto">
            <a:xfrm>
              <a:off x="0" y="1315286"/>
              <a:ext cx="5811253" cy="6244389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5305926" y="3593431"/>
              <a:ext cx="477469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200" dirty="0" smtClean="0">
                  <a:solidFill>
                    <a:schemeClr val="bg1"/>
                  </a:solidFill>
                </a:rPr>
                <a:t>Parabola!</a:t>
              </a:r>
              <a:endParaRPr lang="en-US" sz="42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305926" y="6821011"/>
            <a:ext cx="4774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>
                <a:solidFill>
                  <a:schemeClr val="bg1"/>
                </a:solidFill>
              </a:rPr>
              <a:t>Why?  </a:t>
            </a:r>
            <a:r>
              <a:rPr lang="en-US" sz="2600" dirty="0" smtClean="0">
                <a:solidFill>
                  <a:schemeClr val="bg1"/>
                </a:solidFill>
              </a:rPr>
              <a:t>He </a:t>
            </a:r>
            <a:r>
              <a:rPr lang="en-US" sz="2600" dirty="0" err="1" smtClean="0">
                <a:solidFill>
                  <a:schemeClr val="bg1"/>
                </a:solidFill>
              </a:rPr>
              <a:t>he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he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90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mail-attachment.googleusercontent.com/attachment/u/0/?ui=2&amp;ik=5769457603&amp;view=att&amp;th=1413dedabc53baeb&amp;attid=0.1&amp;disp=inline&amp;realattid=f_hls6ymbj0&amp;safe=1&amp;zw&amp;saduie=AG9B_P8kgLBZG1Bc7GbSCEoM-qLF&amp;sadet=1382418778836&amp;sads=QsC05lNGEKDMIjzWSq_fqqxZpZ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https://mail-attachment.googleusercontent.com/attachment/u/0/?ui=2&amp;ik=5769457603&amp;view=att&amp;th=1413dedabc53baeb&amp;attid=0.1&amp;disp=inline&amp;realattid=f_hls6ymbj0&amp;safe=1&amp;zw&amp;saduie=AG9B_P8kgLBZG1Bc7GbSCEoM-qLF&amp;sadet=1382418778836&amp;sads=QsC05lNGEKDMIjzWSq_fqqxZpZ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https://mail-attachment.googleusercontent.com/attachment/u/0/?ui=2&amp;ik=5769457603&amp;view=att&amp;th=1413dedabc53baeb&amp;attid=0.1&amp;disp=inline&amp;realattid=f_hls6ymbj0&amp;safe=1&amp;zw&amp;saduie=AG9B_P8kgLBZG1Bc7GbSCEoM-qLF&amp;sadet=1382418778836&amp;sads=QsC05lNGEKDMIjzWSq_fqqxZpZ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https://mail-attachment.googleusercontent.com/attachment/u/0/?ui=2&amp;ik=5769457603&amp;view=att&amp;th=1413dedabc53baeb&amp;attid=0.1&amp;disp=inline&amp;realattid=f_hls6ymbj0&amp;safe=1&amp;zw&amp;saduie=AG9B_P8kgLBZG1Bc7GbSCEoM-qLF&amp;sadet=1382418778836&amp;sads=QsC05lNGEKDMIjzWSq_fqqxZpZ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Gravity.jpg"/>
          <p:cNvPicPr>
            <a:picLocks noChangeAspect="1"/>
          </p:cNvPicPr>
          <p:nvPr/>
        </p:nvPicPr>
        <p:blipFill>
          <a:blip r:embed="rId2" cstate="print"/>
          <a:srcRect l="10871" t="5252" b="7531"/>
          <a:stretch>
            <a:fillRect/>
          </a:stretch>
        </p:blipFill>
        <p:spPr>
          <a:xfrm>
            <a:off x="2141621" y="966370"/>
            <a:ext cx="6214145" cy="65933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0"/>
            <a:ext cx="10080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The creepiest picture ever?</a:t>
            </a:r>
            <a:endParaRPr lang="en-US" sz="2600" dirty="0">
              <a:solidFill>
                <a:schemeClr val="bg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608094" y="2069432"/>
            <a:ext cx="818148" cy="405426"/>
            <a:chOff x="4608094" y="2069432"/>
            <a:chExt cx="818148" cy="405426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608094" y="2069432"/>
              <a:ext cx="0" cy="39704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800600" y="2105526"/>
              <a:ext cx="625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∆y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1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608095" y="2486527"/>
            <a:ext cx="826167" cy="761999"/>
            <a:chOff x="4608095" y="2486527"/>
            <a:chExt cx="826167" cy="761999"/>
          </a:xfrm>
        </p:grpSpPr>
        <p:cxnSp>
          <p:nvCxnSpPr>
            <p:cNvPr id="12" name="Straight Arrow Connector 11"/>
            <p:cNvCxnSpPr/>
            <p:nvPr/>
          </p:nvCxnSpPr>
          <p:spPr>
            <a:xfrm flipH="1">
              <a:off x="4608095" y="2486527"/>
              <a:ext cx="0" cy="761999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808620" y="2642933"/>
              <a:ext cx="625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∆y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2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08096" y="3288633"/>
            <a:ext cx="814135" cy="1307430"/>
            <a:chOff x="4608096" y="3288633"/>
            <a:chExt cx="814135" cy="1307430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4608096" y="3288633"/>
              <a:ext cx="0" cy="130743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796589" y="3725778"/>
              <a:ext cx="625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∆y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3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608096" y="4620128"/>
            <a:ext cx="810124" cy="2346156"/>
            <a:chOff x="4608096" y="4620128"/>
            <a:chExt cx="810124" cy="2346156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4608096" y="4620128"/>
              <a:ext cx="0" cy="2346156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92578" y="5586663"/>
              <a:ext cx="625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∆y</a:t>
              </a:r>
              <a:r>
                <a:rPr lang="en-US" baseline="-25000" dirty="0" smtClean="0">
                  <a:solidFill>
                    <a:schemeClr val="bg1"/>
                  </a:solidFill>
                </a:rPr>
                <a:t>4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48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www.mwit.ac.th/~physicslab/applet_04/physics_classroom/Class/vectors/u3l2b3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40" y="1467853"/>
            <a:ext cx="10072985" cy="496904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982453" y="1913021"/>
            <a:ext cx="62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∆y</a:t>
            </a:r>
            <a:r>
              <a:rPr lang="en-US" baseline="-25000" dirty="0" smtClean="0">
                <a:solidFill>
                  <a:schemeClr val="bg1"/>
                </a:solidFill>
              </a:rPr>
              <a:t>1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32685" y="2029326"/>
            <a:ext cx="62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∆y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35053" y="2269958"/>
            <a:ext cx="62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∆y</a:t>
            </a:r>
            <a:r>
              <a:rPr lang="en-US" baseline="-25000" dirty="0" smtClean="0">
                <a:solidFill>
                  <a:schemeClr val="bg1"/>
                </a:solidFill>
              </a:rPr>
              <a:t>3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37421" y="2618874"/>
            <a:ext cx="62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∆y</a:t>
            </a:r>
            <a:r>
              <a:rPr lang="en-US" baseline="-25000" dirty="0" smtClean="0">
                <a:solidFill>
                  <a:schemeClr val="bg1"/>
                </a:solidFill>
              </a:rPr>
              <a:t>4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10080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The same thing happens in 2D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7067232"/>
            <a:ext cx="10080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Why?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9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974900"/>
            <a:ext cx="1008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Projectiles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708485" y="3320716"/>
            <a:ext cx="842210" cy="1335505"/>
            <a:chOff x="1708485" y="3320716"/>
            <a:chExt cx="842210" cy="1335505"/>
          </a:xfrm>
        </p:grpSpPr>
        <p:sp>
          <p:nvSpPr>
            <p:cNvPr id="5" name="Oval 4"/>
            <p:cNvSpPr/>
            <p:nvPr/>
          </p:nvSpPr>
          <p:spPr>
            <a:xfrm>
              <a:off x="1708485" y="3826042"/>
              <a:ext cx="842210" cy="830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2117557" y="3320716"/>
              <a:ext cx="0" cy="938463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555958" y="3453063"/>
            <a:ext cx="1062790" cy="1235244"/>
            <a:chOff x="4555958" y="3453063"/>
            <a:chExt cx="1062790" cy="1235244"/>
          </a:xfrm>
        </p:grpSpPr>
        <p:sp>
          <p:nvSpPr>
            <p:cNvPr id="8" name="Oval 7"/>
            <p:cNvSpPr/>
            <p:nvPr/>
          </p:nvSpPr>
          <p:spPr>
            <a:xfrm>
              <a:off x="4555958" y="3858128"/>
              <a:ext cx="842210" cy="830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4965030" y="3453063"/>
              <a:ext cx="653718" cy="838203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7656094" y="3938338"/>
            <a:ext cx="1343527" cy="830179"/>
            <a:chOff x="7656094" y="3938338"/>
            <a:chExt cx="1343527" cy="830179"/>
          </a:xfrm>
        </p:grpSpPr>
        <p:sp>
          <p:nvSpPr>
            <p:cNvPr id="11" name="Oval 10"/>
            <p:cNvSpPr/>
            <p:nvPr/>
          </p:nvSpPr>
          <p:spPr>
            <a:xfrm>
              <a:off x="7656094" y="3938338"/>
              <a:ext cx="842210" cy="830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8065166" y="4355431"/>
              <a:ext cx="934455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0" y="0"/>
            <a:ext cx="1008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3 unique classifications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12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36300"/>
            <a:ext cx="1008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Motion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08096" y="5426243"/>
            <a:ext cx="842210" cy="1335505"/>
            <a:chOff x="1708485" y="3320716"/>
            <a:chExt cx="842210" cy="1335505"/>
          </a:xfrm>
        </p:grpSpPr>
        <p:sp>
          <p:nvSpPr>
            <p:cNvPr id="6" name="Oval 5"/>
            <p:cNvSpPr/>
            <p:nvPr/>
          </p:nvSpPr>
          <p:spPr>
            <a:xfrm>
              <a:off x="1708485" y="3826042"/>
              <a:ext cx="842210" cy="830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2117557" y="3320716"/>
              <a:ext cx="0" cy="938463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542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36300"/>
            <a:ext cx="1008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Motion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57463" y="1628275"/>
            <a:ext cx="1343527" cy="830179"/>
            <a:chOff x="7656094" y="3938338"/>
            <a:chExt cx="1343527" cy="830179"/>
          </a:xfrm>
        </p:grpSpPr>
        <p:sp>
          <p:nvSpPr>
            <p:cNvPr id="4" name="Oval 3"/>
            <p:cNvSpPr/>
            <p:nvPr/>
          </p:nvSpPr>
          <p:spPr>
            <a:xfrm>
              <a:off x="7656094" y="3938338"/>
              <a:ext cx="842210" cy="830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V="1">
              <a:off x="8065166" y="4355431"/>
              <a:ext cx="934455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817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236300"/>
            <a:ext cx="1008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Motion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85537" y="5739063"/>
            <a:ext cx="1062790" cy="1235244"/>
            <a:chOff x="4555958" y="3453063"/>
            <a:chExt cx="1062790" cy="1235244"/>
          </a:xfrm>
        </p:grpSpPr>
        <p:sp>
          <p:nvSpPr>
            <p:cNvPr id="12" name="Oval 11"/>
            <p:cNvSpPr/>
            <p:nvPr/>
          </p:nvSpPr>
          <p:spPr>
            <a:xfrm>
              <a:off x="4555958" y="3858128"/>
              <a:ext cx="842210" cy="8301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4965030" y="3453063"/>
              <a:ext cx="653718" cy="838203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513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physicsclassroom.com/class/vectors/u3l2a2.gif"/>
          <p:cNvPicPr>
            <a:picLocks noChangeAspect="1" noChangeArrowheads="1"/>
          </p:cNvPicPr>
          <p:nvPr/>
        </p:nvPicPr>
        <p:blipFill>
          <a:blip r:embed="rId2" cstate="print"/>
          <a:srcRect l="62747"/>
          <a:stretch>
            <a:fillRect/>
          </a:stretch>
        </p:blipFill>
        <p:spPr bwMode="auto">
          <a:xfrm>
            <a:off x="2153652" y="1197957"/>
            <a:ext cx="5835316" cy="578263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0" y="236300"/>
            <a:ext cx="1008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Vectors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faculty.wwu.edu/vawter/PhysicsNet/Topics/Vectors/Gifs/ProjectileMotion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7477" y="160254"/>
            <a:ext cx="8302625" cy="72699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3328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secret gif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92" y="1493837"/>
            <a:ext cx="3429000" cy="223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192088"/>
            <a:ext cx="10080625" cy="71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 have a secret for you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0" name="Picture 4" descr="Image result for shhh gif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912" y="5151437"/>
            <a:ext cx="3559042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shhh gif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92" y="5151437"/>
            <a:ext cx="352213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shush gifs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684" y="1493837"/>
            <a:ext cx="3582464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shush gifs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6" y="3502693"/>
            <a:ext cx="23336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shush gifs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11" y="3502693"/>
            <a:ext cx="2362201" cy="167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59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36300"/>
            <a:ext cx="1008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Question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/>
            <a:lum/>
          </a:blip>
          <a:srcRect r="11690"/>
          <a:stretch>
            <a:fillRect/>
          </a:stretch>
        </p:blipFill>
        <p:spPr>
          <a:xfrm>
            <a:off x="7658545" y="4368275"/>
            <a:ext cx="2422080" cy="31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0" y="1988900"/>
            <a:ext cx="1008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That looks hard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57279"/>
            <a:ext cx="1008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How do we solve for projectiles in 2D?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95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4" descr="http://www.auburn.edu/~kbk0005/drum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80968" y="2440238"/>
            <a:ext cx="2599657" cy="243967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1299399"/>
            <a:ext cx="1008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All of your ninja training has led to this…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474487"/>
            <a:ext cx="1008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most famous problem in all of physics…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13479"/>
            <a:ext cx="1008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birth of classical dynamics…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836691"/>
            <a:ext cx="100806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problem so puzzling its solution was offered a king’s ransom…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82457"/>
            <a:ext cx="100806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culmination of the entirety of your knowledge concerning Newtonian mechanics… 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1008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And now, the moment you’ve been waiting for…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4" descr="http://www.auburn.edu/~kbk0005/drum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40765"/>
            <a:ext cx="2599657" cy="24396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374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104147"/>
            <a:ext cx="1008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Cannonball Problem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95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0080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Suppose a cannonball is launched with an initial velocity of 30 m/s at an angle of 50</a:t>
            </a:r>
            <a:r>
              <a:rPr lang="en-US" sz="3200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 How far from the cannon will the cannonball land?</a:t>
            </a:r>
            <a:endParaRPr lang="en-US" sz="3200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4036" name="Picture 4" descr="http://www.larsbrownworth.com/blog/wp-content/uploads/2010/07/Cann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1126" y="1997241"/>
            <a:ext cx="7664116" cy="5104303"/>
          </a:xfrm>
          <a:prstGeom prst="rect">
            <a:avLst/>
          </a:prstGeom>
          <a:noFill/>
        </p:spPr>
      </p:pic>
      <p:pic>
        <p:nvPicPr>
          <p:cNvPr id="44038" name="Picture 6" descr="http://www.reactiongifs.com/wp-content/uploads/2011/05/dwayne-the-rock-johnson_likes_it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6050" y="5329324"/>
            <a:ext cx="2314575" cy="2314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389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0080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Don’t worry, we’ll go through it together</a:t>
            </a:r>
          </a:p>
          <a:p>
            <a:pPr algn="ctr"/>
            <a:endParaRPr lang="en-US" sz="3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 4 easy steps!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6082" name="Picture 2" descr="http://wddci.pbworks.com/f/1229540961/strongb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668439"/>
            <a:ext cx="2947737" cy="389123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249905" y="3701715"/>
            <a:ext cx="78307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Feel free to follow along with my simple step-by-step instructions.  I make drawing fun!</a:t>
            </a:r>
            <a:endParaRPr lang="en-US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2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00806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Step 1:  Draw an s for snake…</a:t>
            </a:r>
          </a:p>
          <a:p>
            <a:pPr algn="ctr"/>
            <a:endParaRPr lang="en-US" sz="3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Just kidding, draw the problem.  Be sure to include the initial velocity vector in your diagram.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86001"/>
            <a:ext cx="10080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Suppose a cannonball is launched with an initial velocity of 30 m/s at an angle of 50</a:t>
            </a:r>
            <a:r>
              <a:rPr lang="en-US" sz="2200" baseline="30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  How far from the cannon will the cannonball land?</a:t>
            </a:r>
            <a:endParaRPr lang="en-US" sz="2200" baseline="30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5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008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Step 2:  Find the initial velocity in the x and y directions.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45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008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Step 3:  Determine how long the projectile is in the air.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04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0080625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Step 4:  Determine how far the object traveled horizontally during this time.</a:t>
            </a:r>
          </a:p>
          <a:p>
            <a:pPr algn="ctr"/>
            <a:endParaRPr lang="en-US" sz="3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(See, I told you it was super easy)</a:t>
            </a:r>
            <a:endParaRPr lang="en-US" sz="2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60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c-stem.ucdavis.edu/overview/examples/projectile/projectil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-1"/>
            <a:ext cx="10079567" cy="7559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450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1189037"/>
            <a:ext cx="10080625" cy="71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Solving for motion in 2D and 3D is really easy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893" y="4389437"/>
            <a:ext cx="10080625" cy="71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Because…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1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36300"/>
            <a:ext cx="1008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Projectiles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3398837"/>
            <a:ext cx="1008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Projectiles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4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00806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Your turn: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Suppose a cannon is placed on top of a 60m cliff.  A cannonball if fired horizontally with an initial velocity of 40m/s.  How far away from the cliff face will it land?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15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0080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Suppose a cannonball is launched with an initial velocity of 30 m/s at an angle of 50</a:t>
            </a:r>
            <a:r>
              <a:rPr lang="en-US" sz="3200" baseline="30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 Find the maximum height of the projectile.</a:t>
            </a:r>
            <a:endParaRPr lang="en-US" sz="3200" baseline="30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05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http://serc.carleton.edu/images/introgeo/interactive/examples/Satellite_Orbits.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-1"/>
            <a:ext cx="10080625" cy="7559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879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36300"/>
            <a:ext cx="1008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Orbits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4930" y="3475037"/>
            <a:ext cx="1008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Orbits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http://cse.ssl.berkeley.edu/bmendez/ay10/2002/notes/pics/bt2lf0504_a.jpg"/>
          <p:cNvPicPr>
            <a:picLocks noChangeAspect="1" noChangeArrowheads="1"/>
          </p:cNvPicPr>
          <p:nvPr/>
        </p:nvPicPr>
        <p:blipFill>
          <a:blip r:embed="rId2" cstate="print"/>
          <a:srcRect b="6144"/>
          <a:stretch>
            <a:fillRect/>
          </a:stretch>
        </p:blipFill>
        <p:spPr bwMode="auto">
          <a:xfrm>
            <a:off x="588713" y="2087394"/>
            <a:ext cx="8980842" cy="3675732"/>
          </a:xfrm>
          <a:prstGeom prst="rect">
            <a:avLst/>
          </a:prstGeom>
          <a:noFill/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91659"/>
            <a:ext cx="100806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Force keeps objects in orbit</a:t>
            </a:r>
            <a:endParaRPr lang="en-US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70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252413"/>
            <a:ext cx="100806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794" tIns="50397" rIns="100794" bIns="50397">
            <a:sp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Question: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97408" y="2209229"/>
            <a:ext cx="9483217" cy="133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794" tIns="50397" rIns="100794" bIns="50397">
            <a:sp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Suppose an object is traveling in a circle at a constant speed.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97408" y="3885629"/>
            <a:ext cx="9483216" cy="71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794" tIns="50397" rIns="100794" bIns="50397">
            <a:sp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Is it accelerating?</a:t>
            </a:r>
          </a:p>
        </p:txBody>
      </p:sp>
      <p:pic>
        <p:nvPicPr>
          <p:cNvPr id="7" name="What Say You - Lord of the Rings, LOTR, Aragor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8624" y="4130675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8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19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fc07.deviantart.net/fs27/f/2008/037/9/9/Cat_chasing_her_tail_by_Feyrah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471" y="2414016"/>
            <a:ext cx="2316480" cy="23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exercisemydog.com/wp-content/uploads/2013/03/dogchasingta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368" y="2401824"/>
            <a:ext cx="4046728" cy="274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252413"/>
            <a:ext cx="100806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794" tIns="50397" rIns="100794" bIns="50397">
            <a:spAutoFit/>
          </a:bodyPr>
          <a:lstStyle/>
          <a:p>
            <a:pPr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Accelerating?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79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252413"/>
            <a:ext cx="100806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794" tIns="50397" rIns="100794" bIns="50397">
            <a:sp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Fact: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97408" y="2209229"/>
            <a:ext cx="9483217" cy="71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794" tIns="50397" rIns="100794" bIns="50397">
            <a:sp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Velocity is a vector.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97408" y="3885629"/>
            <a:ext cx="9483216" cy="71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794" tIns="50397" rIns="100794" bIns="50397">
            <a:sp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Vectors have a direction.</a:t>
            </a:r>
          </a:p>
        </p:txBody>
      </p:sp>
    </p:spTree>
    <p:extLst>
      <p:ext uri="{BB962C8B-B14F-4D97-AF65-F5344CB8AC3E}">
        <p14:creationId xmlns:p14="http://schemas.microsoft.com/office/powerpoint/2010/main" val="281318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mages.tutorvista.com/cms/images/83/tangential-acceleration-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691" y="938211"/>
            <a:ext cx="7135241" cy="642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-4637"/>
            <a:ext cx="100806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794" tIns="50397" rIns="100794" bIns="50397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Acceleration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0" name="Picture 4" descr="http://www.thespecialistsltd.com/files/Shurike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753" y="6124545"/>
            <a:ext cx="2539872" cy="143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83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008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…of Orthogonality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676" name="Picture 4" descr="http://etc.usf.edu/clipart/48600/48656/48656_graph_1010a_lg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8697" y="916320"/>
            <a:ext cx="5893551" cy="589355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6974900"/>
            <a:ext cx="1008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What happens in x doesn’t affect y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97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252413"/>
            <a:ext cx="100806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794" tIns="50397" rIns="100794" bIns="50397">
            <a:sp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Question: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97408" y="2209229"/>
            <a:ext cx="9483217" cy="71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794" tIns="50397" rIns="100794" bIns="50397">
            <a:sp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What causes acceleration?</a:t>
            </a:r>
          </a:p>
        </p:txBody>
      </p:sp>
    </p:spTree>
    <p:extLst>
      <p:ext uri="{BB962C8B-B14F-4D97-AF65-F5344CB8AC3E}">
        <p14:creationId xmlns:p14="http://schemas.microsoft.com/office/powerpoint/2010/main" val="262898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31.media.tumblr.com/931a8158c8fac77cc197d8bcb41913b3/tumblr_mh9f3dRtNs1r93xiko1_5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1" y="557212"/>
            <a:ext cx="47625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hilariousgifs.com/gifs/Star-Wars-Kic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295" y="4635119"/>
            <a:ext cx="313372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tatic1.businessinsider.com/image/50e49451eab8ea946c00001a/clowney-hit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2" y="4775165"/>
            <a:ext cx="4103497" cy="231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i.giftrunk.com/xdk0k2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34" y="595313"/>
            <a:ext cx="33337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3270949"/>
            <a:ext cx="10080625" cy="71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794" tIns="50397" rIns="100794" bIns="50397">
            <a:spAutoFit/>
          </a:bodyPr>
          <a:lstStyle/>
          <a:p>
            <a:pPr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Force</a:t>
            </a:r>
          </a:p>
        </p:txBody>
      </p:sp>
    </p:spTree>
    <p:extLst>
      <p:ext uri="{BB962C8B-B14F-4D97-AF65-F5344CB8AC3E}">
        <p14:creationId xmlns:p14="http://schemas.microsoft.com/office/powerpoint/2010/main" val="246284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252413"/>
            <a:ext cx="100806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794" tIns="50397" rIns="100794" bIns="50397">
            <a:sp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Question: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97408" y="2209229"/>
            <a:ext cx="9483217" cy="71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794" tIns="50397" rIns="100794" bIns="50397">
            <a:sp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What kind of force?</a:t>
            </a:r>
          </a:p>
        </p:txBody>
      </p:sp>
    </p:spTree>
    <p:extLst>
      <p:ext uri="{BB962C8B-B14F-4D97-AF65-F5344CB8AC3E}">
        <p14:creationId xmlns:p14="http://schemas.microsoft.com/office/powerpoint/2010/main" val="49542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www.physast.uga.edu/~rls/1020/ch5/05-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-1"/>
            <a:ext cx="10079567" cy="755967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7038474"/>
            <a:ext cx="4367463" cy="521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11773"/>
            <a:ext cx="100806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Centripetal Force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7057787"/>
            <a:ext cx="10080625" cy="50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2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Is centrifugal force real?</a:t>
            </a:r>
            <a:endParaRPr lang="en-US" sz="2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69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http://www.rockystar.com/home/math/images/centripetal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6427" y="1552073"/>
            <a:ext cx="4524375" cy="2390775"/>
          </a:xfrm>
          <a:prstGeom prst="rect">
            <a:avLst/>
          </a:prstGeom>
          <a:noFill/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11773"/>
            <a:ext cx="100806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Centripetal Force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0180" name="Picture 4" descr="http://langlopress.net/homeeducation/resources/science/content/support/illustrations/Forces/Centripetal%20For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0516" y="4471388"/>
            <a:ext cx="6509084" cy="27121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22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11773"/>
            <a:ext cx="100806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Centripetal Acceleration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4" descr="http://langlopress.net/homeeducation/resources/science/content/support/illustrations/Forces/Centripetal%20For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0516" y="4471388"/>
            <a:ext cx="6509084" cy="2712118"/>
          </a:xfrm>
          <a:prstGeom prst="rect">
            <a:avLst/>
          </a:prstGeom>
          <a:noFill/>
        </p:spPr>
      </p:pic>
      <p:pic>
        <p:nvPicPr>
          <p:cNvPr id="6148" name="Picture 4" descr="http://o.quizlet.com/MBtNI6sUowR2RykFC6PzkQ_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38" y="1414272"/>
            <a:ext cx="3169471" cy="224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194304" y="5205984"/>
            <a:ext cx="682752" cy="426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http://o.quizlet.com/MBtNI6sUowR2RykFC6PzkQ_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73" r="67403" b="14980"/>
          <a:stretch/>
        </p:blipFill>
        <p:spPr bwMode="auto">
          <a:xfrm>
            <a:off x="3194304" y="5205984"/>
            <a:ext cx="463134" cy="47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63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413760" y="426720"/>
                <a:ext cx="2974848" cy="954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sz="6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760" y="426720"/>
                <a:ext cx="2974848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54096" y="2375842"/>
                <a:ext cx="3694176" cy="19082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6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096" y="2375842"/>
                <a:ext cx="3694176" cy="19082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54096" y="5279136"/>
                <a:ext cx="3694176" cy="19082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6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096" y="5279136"/>
                <a:ext cx="3694176" cy="19082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06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11773"/>
            <a:ext cx="100806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Period: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1566253"/>
            <a:ext cx="10080625" cy="594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amount of time it takes something to happen once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-1" y="6965454"/>
            <a:ext cx="10080625" cy="594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PMS jokes aren’t funny.  Period.</a:t>
            </a:r>
            <a:endParaRPr lang="en-US" sz="3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 descr="http://upload.wikimedia.org/wikipedia/en/0/0b/Circle_epicircl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562" y="2160474"/>
            <a:ext cx="4611498" cy="461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8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54096" y="426720"/>
                <a:ext cx="3694176" cy="9541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𝑣𝑡</m:t>
                      </m:r>
                    </m:oMath>
                  </m:oMathPara>
                </a14:m>
                <a:endParaRPr lang="en-US" sz="6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096" y="426720"/>
                <a:ext cx="3694176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54096" y="2375842"/>
                <a:ext cx="3694176" cy="16278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6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096" y="2375842"/>
                <a:ext cx="3694176" cy="16278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54096" y="5279136"/>
                <a:ext cx="3694176" cy="1786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6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096" y="5279136"/>
                <a:ext cx="3694176" cy="17862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28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78992" y="877824"/>
                <a:ext cx="8650224" cy="24166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6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6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6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6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sz="6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6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92" y="877824"/>
                <a:ext cx="8650224" cy="24166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78992" y="4492752"/>
                <a:ext cx="8650224" cy="19082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6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6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6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sSup>
                            <m:sSupPr>
                              <m:ctrlPr>
                                <a:rPr lang="en-US" sz="6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6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6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92" y="4492752"/>
                <a:ext cx="8650224" cy="19082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26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mredwards.net/images/ProjectileMotion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3810" y="0"/>
            <a:ext cx="5690937" cy="75839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106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11773"/>
            <a:ext cx="100806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 things moving in circles: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 descr="http://www.aplusphysics.com/courses/honors/ucm/images/rollercoasterbotto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751" y="1207008"/>
            <a:ext cx="28098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encrypted-tbn1.gstatic.com/images?q=tbn:ANd9GcStyh6wcY2P8-1S208eotDieaZnHLUZbi-oCi1NVCdlsheLIt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03" y="5195633"/>
            <a:ext cx="2066925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68728" y="2005163"/>
                <a:ext cx="3271584" cy="19082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6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728" y="2005163"/>
                <a:ext cx="3271584" cy="19082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99888" y="4863010"/>
                <a:ext cx="3694176" cy="19082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6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6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888" y="4863010"/>
                <a:ext cx="3694176" cy="19082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49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11773"/>
            <a:ext cx="100806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 things moving in circles: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 descr="http://www.aplusphysics.com/courses/honors/ucm/images/rollercoasterbotto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751" y="1207008"/>
            <a:ext cx="28098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encrypted-tbn1.gstatic.com/images?q=tbn:ANd9GcStyh6wcY2P8-1S208eotDieaZnHLUZbi-oCi1NVCdlsheLIt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03" y="5195633"/>
            <a:ext cx="2066925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98765" y="2019247"/>
                <a:ext cx="3694176" cy="1786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6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6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765" y="2019247"/>
                <a:ext cx="3694176" cy="17862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09120" y="4397017"/>
                <a:ext cx="4094861" cy="19082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6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6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6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6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sSup>
                            <m:sSupPr>
                              <m:ctrlPr>
                                <a:rPr lang="en-US" sz="6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6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6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120" y="4397017"/>
                <a:ext cx="4094861" cy="19082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3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11773"/>
            <a:ext cx="10080625" cy="3179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Suppose a roller coaster car of mass 600 kg travels through a circular loop of radius 30 m at a velocity of 20 m/s.  Find the centripetal acceleration of the car and the centripetal force needed to keep it on the track.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0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11773"/>
            <a:ext cx="10080625" cy="2563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Suppose a satellite orbits earth with a velocity of 19000 m/s.  If the altitude of the satellite is 32000 m, find the orbital period.  (The radius of the of the earth is 6371000 m).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56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heinquirer.net/IMG/694/201694/airplane-gener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1326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318" y="137224"/>
            <a:ext cx="10080625" cy="532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Suppose an airplane is flying due north at 320 m/s. 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6320" y="1288962"/>
            <a:ext cx="1011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Draw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its 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velocity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vector relative to the ground? 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2638" y="3256617"/>
            <a:ext cx="1011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 How fast is it traveling relative to the ground? 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" y="5224272"/>
            <a:ext cx="1011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3: In which direction is it traveling relative to the ground? 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86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longislandphotoblog.com/wp-content/uploads/2008/06/plane-in-sk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71" y="-7973"/>
            <a:ext cx="5050409" cy="7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08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heinquirer.net/IMG/694/201694/airplane-gener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1326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318" y="137224"/>
            <a:ext cx="10080625" cy="96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Suppose an airplane is flying due north at 320 m/s.  The wind is blowing due north at 40 m/s. 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18" y="1366699"/>
            <a:ext cx="1011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Draw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its 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velocity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vector relative to the ground?  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2638" y="3256617"/>
            <a:ext cx="1011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 How fast is it traveling relative to the ground? 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9" y="5146535"/>
            <a:ext cx="1011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3: In which direction is it traveling relative to the ground? 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9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longislandphotoblog.com/wp-content/uploads/2008/06/plane-in-sk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71" y="-7973"/>
            <a:ext cx="5050409" cy="7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6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heinquirer.net/IMG/694/201694/airplane-gener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1326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318" y="137224"/>
            <a:ext cx="10080625" cy="96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Suppose an airplane is flying due north at 320 m/s.  The wind is blowing due north at 40 m/s. 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18" y="1366699"/>
            <a:ext cx="1011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Draw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its 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velocity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vector relative to the wind?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2638" y="3256617"/>
            <a:ext cx="1011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 How fast is it traveling relative to the wind? 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9" y="5146535"/>
            <a:ext cx="1011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3: In which direction is it traveling relative to the wind? 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13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longislandphotoblog.com/wp-content/uploads/2008/06/plane-in-sk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71" y="-7973"/>
            <a:ext cx="5050409" cy="7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63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627437"/>
            <a:ext cx="1008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Bullet dropped/fired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17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heinquirer.net/IMG/694/201694/airplane-gener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1326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318" y="137224"/>
            <a:ext cx="10080625" cy="96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Suppose an airplane is flying due north at 320 m/s.  The wind is blowing due east at 40 m/s. 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18" y="1366699"/>
            <a:ext cx="1011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Draw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its 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velocity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vector relative to the ground?  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2638" y="3256617"/>
            <a:ext cx="1011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 How fast is it traveling relative to the ground? 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9" y="5146535"/>
            <a:ext cx="1011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3: In which direction is it traveling relative to the ground? 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8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longislandphotoblog.com/wp-content/uploads/2008/06/plane-in-sk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71" y="-7973"/>
            <a:ext cx="5050409" cy="7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23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heinquirer.net/IMG/694/201694/airplane-gener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1326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318" y="137224"/>
            <a:ext cx="10080625" cy="96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Suppose an airplane is flying due north at 320 m/s.  The wind is blowing due east at 40 m/s. 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18" y="1366699"/>
            <a:ext cx="1011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Draw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its 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velocity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vector relative to the wind?  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2638" y="3256617"/>
            <a:ext cx="1011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 How fast is it traveling relative to the wind? 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9" y="5146535"/>
            <a:ext cx="1011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3: In which direction is it traveling relative to the wind? 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25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longislandphotoblog.com/wp-content/uploads/2008/06/plane-in-sk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71" y="-7973"/>
            <a:ext cx="5050409" cy="7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86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heinquirer.net/IMG/694/201694/airplane-gener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1326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318" y="137224"/>
            <a:ext cx="10080625" cy="96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Suppose an airplane is flying 30</a:t>
            </a:r>
            <a:r>
              <a:rPr lang="en-US" sz="2800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east of north at 320 m/s.  The wind is blowing 20</a:t>
            </a:r>
            <a:r>
              <a:rPr lang="en-US" sz="2800" baseline="30000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south of east at 40 m/s. 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18" y="1366699"/>
            <a:ext cx="1011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Draw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its </a:t>
            </a:r>
            <a:r>
              <a:rPr lang="en-US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velocity </a:t>
            </a:r>
            <a:r>
              <a:rPr lang="en-US" sz="2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vector relative to the ground.  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2638" y="3256617"/>
            <a:ext cx="1011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 How fast is it traveling relative to the ground? 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9" y="5146535"/>
            <a:ext cx="1011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3: In which direction is it traveling relative to the ground? 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41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longislandphotoblog.com/wp-content/uploads/2008/06/plane-in-sk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71" y="-7973"/>
            <a:ext cx="5050409" cy="756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46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579437"/>
            <a:ext cx="10080625" cy="71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Recall our definition for vectors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>
                <a:spLocks noChangeArrowheads="1"/>
              </p:cNvSpPr>
              <p:nvPr/>
            </p:nvSpPr>
            <p:spPr bwMode="auto">
              <a:xfrm>
                <a:off x="-1" y="3475037"/>
                <a:ext cx="10080625" cy="7502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00794" tIns="50397" rIns="100794" bIns="50397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400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4000" i="1" dirty="0"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𝑦</m:t>
                      </m:r>
                      <m:acc>
                        <m:accPr>
                          <m:chr m:val="̂"/>
                          <m:ctrlPr>
                            <a:rPr lang="en-US" sz="40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𝑧</m:t>
                      </m:r>
                      <m:acc>
                        <m:accPr>
                          <m:chr m:val="̂"/>
                          <m:ctrlPr>
                            <a:rPr lang="en-US" sz="4000" i="1" dirty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4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" y="3475037"/>
                <a:ext cx="10080625" cy="7502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00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vectors changing directions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096" y="1798637"/>
            <a:ext cx="5112431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274637"/>
            <a:ext cx="10080625" cy="717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But vectors don’t have to be constant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1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1369</TotalTime>
  <Words>1138</Words>
  <Application>Microsoft Office PowerPoint</Application>
  <PresentationFormat>Custom</PresentationFormat>
  <Paragraphs>175</Paragraphs>
  <Slides>75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Microsoft YaHei</vt:lpstr>
      <vt:lpstr>Arial</vt:lpstr>
      <vt:lpstr>Calibri</vt:lpstr>
      <vt:lpstr>Cambria Math</vt:lpstr>
      <vt:lpstr>Lucida Sans Unicode</vt:lpstr>
      <vt:lpstr>Mangal</vt:lpstr>
      <vt:lpstr>StarSymbol</vt:lpstr>
      <vt:lpstr>Tahoma</vt:lpstr>
      <vt:lpstr>Times New Roman</vt:lpstr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Xiaojian</dc:creator>
  <cp:lastModifiedBy>Accdon</cp:lastModifiedBy>
  <cp:revision>125</cp:revision>
  <dcterms:created xsi:type="dcterms:W3CDTF">2013-08-04T23:44:17Z</dcterms:created>
  <dcterms:modified xsi:type="dcterms:W3CDTF">2017-08-29T23:53:17Z</dcterms:modified>
</cp:coreProperties>
</file>